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Orbitron Medium"/>
      <p:regular r:id="rId37"/>
      <p:bold r:id="rId38"/>
    </p:embeddedFont>
    <p:embeddedFont>
      <p:font typeface="Orbitron"/>
      <p:regular r:id="rId39"/>
      <p:bold r:id="rId40"/>
    </p:embeddedFont>
    <p:embeddedFont>
      <p:font typeface="Roboto Mon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rbitron-bold.fntdata"/><Relationship Id="rId20" Type="http://schemas.openxmlformats.org/officeDocument/2006/relationships/slide" Target="slides/slide15.xml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Mon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Mon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rbitronMedium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Orbitron-regular.fntdata"/><Relationship Id="rId16" Type="http://schemas.openxmlformats.org/officeDocument/2006/relationships/slide" Target="slides/slide11.xml"/><Relationship Id="rId38" Type="http://schemas.openxmlformats.org/officeDocument/2006/relationships/font" Target="fonts/Orbitron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bc09e1dd0_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bc09e1dd0_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bc09e1dd0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bc09e1dd0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bc09e1dd0_4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bc09e1dd0_4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bc09e1dd0_4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bc09e1dd0_4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bc09e1dd0_4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bc09e1dd0_4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c34a880d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c34a880d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c34a880d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c34a880d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c34a880d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c34a880d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bc09e1dd0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bc09e1dd0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bc09e1dd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bc09e1dd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7052c1533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7052c1533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bc09e1dd0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bc09e1dd0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bc09e1dd0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bc09e1dd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c34b426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c34b426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c34b426f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c34b426f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bc09e1dd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bc09e1dd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bc09e1dd0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bc09e1dd0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bc09e1dd0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bc09e1dd0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c34a880d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c34a880d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c34a880d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c34a880d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c34a880d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c34a880d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c34a880d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c34a880d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c34b426f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c34b426f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c34a880d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c34a880d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50158f8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50158f8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bc09e1dd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bc09e1d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c09e1dd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bc09e1dd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bc09e1dd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bc09e1dd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bc09e1dd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bc09e1dd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bc09e1dd0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bc09e1dd0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rbitron"/>
              <a:buNone/>
              <a:defRPr sz="52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rbitron"/>
              <a:buNone/>
              <a:defRPr sz="3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b="1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rbitron"/>
              <a:buChar char="●"/>
              <a:defRPr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rbitron"/>
              <a:buChar char="○"/>
              <a:defRPr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Orbitron"/>
              <a:buChar char="■"/>
              <a:defRPr>
                <a:solidFill>
                  <a:srgbClr val="B7B7B7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filcab/pocorgtfo/blob/gh-pages/pocorgtfo01.pdf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730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Esteganografia 2 </a:t>
            </a:r>
            <a:endParaRPr b="1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rbitron"/>
                <a:ea typeface="Orbitron"/>
                <a:cs typeface="Orbitron"/>
                <a:sym typeface="Orbitron"/>
              </a:rPr>
              <a:t>Palestra 5 - 07/06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101" name="Google Shape;1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937" y="3191920"/>
            <a:ext cx="3546125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4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384225"/>
            <a:ext cx="8520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Escondendo na imagem por LSB</a:t>
            </a:r>
            <a:endParaRPr b="1" sz="30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1021400" y="2358950"/>
            <a:ext cx="70038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Pixel 1:  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1010010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1110110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1100010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800">
              <a:solidFill>
                <a:srgbClr val="EBC7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Pixel 2: 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1111001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1110110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1100001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800">
              <a:solidFill>
                <a:srgbClr val="EBC7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Pixel 3: 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0010001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0010001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11000000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680925" y="1653675"/>
            <a:ext cx="70038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Mensagem: </a:t>
            </a:r>
            <a:r>
              <a:rPr lang="en-GB" sz="18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01101101</a:t>
            </a: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680925" y="1196475"/>
            <a:ext cx="7003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Imagem de 3 pixels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5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384225"/>
            <a:ext cx="8520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Escondendo na imagem por LSB</a:t>
            </a:r>
            <a:endParaRPr b="1" sz="30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207" name="Google Shape;207;p35"/>
          <p:cNvSpPr txBox="1"/>
          <p:nvPr/>
        </p:nvSpPr>
        <p:spPr>
          <a:xfrm>
            <a:off x="1021400" y="2358950"/>
            <a:ext cx="54636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Pixel 1:  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1010010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1110110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1100010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800">
              <a:solidFill>
                <a:srgbClr val="EBC7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Pixel 2: 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1111001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1110110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1100001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800">
              <a:solidFill>
                <a:srgbClr val="EBC7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Pixel 3: 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0010001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0010001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11000000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680925" y="1653675"/>
            <a:ext cx="70038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Mensagem: </a:t>
            </a:r>
            <a:r>
              <a:rPr lang="en-GB" sz="18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01101101</a:t>
            </a: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09" name="Google Shape;209;p35"/>
          <p:cNvSpPr txBox="1"/>
          <p:nvPr/>
        </p:nvSpPr>
        <p:spPr>
          <a:xfrm>
            <a:off x="680925" y="1196475"/>
            <a:ext cx="7003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Imagem de 3 pixels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cxnSp>
        <p:nvCxnSpPr>
          <p:cNvPr id="210" name="Google Shape;210;p35"/>
          <p:cNvCxnSpPr/>
          <p:nvPr/>
        </p:nvCxnSpPr>
        <p:spPr>
          <a:xfrm>
            <a:off x="5952825" y="3161500"/>
            <a:ext cx="9054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35"/>
          <p:cNvSpPr txBox="1"/>
          <p:nvPr/>
        </p:nvSpPr>
        <p:spPr>
          <a:xfrm>
            <a:off x="6858250" y="2908600"/>
            <a:ext cx="19740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Nova Imagem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6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384225"/>
            <a:ext cx="8520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Extraindo</a:t>
            </a:r>
            <a:r>
              <a:rPr b="1" lang="en-GB" sz="30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 a </a:t>
            </a:r>
            <a:r>
              <a:rPr lang="en-GB" sz="3000">
                <a:solidFill>
                  <a:schemeClr val="lt1"/>
                </a:solidFill>
              </a:rPr>
              <a:t>mensagem </a:t>
            </a:r>
            <a:r>
              <a:rPr b="1" lang="en-GB" sz="30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por LSB</a:t>
            </a:r>
            <a:endParaRPr b="1" sz="30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1021400" y="2358950"/>
            <a:ext cx="55077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Pixel 1:  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10100100 11101101 11000101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Pixel 2: 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11110010 11101101 11000011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Pixel 3: 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00100010 00100011 11000000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680925" y="1196475"/>
            <a:ext cx="7003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Imagem de 3 pixels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7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 txBox="1"/>
          <p:nvPr>
            <p:ph type="title"/>
          </p:nvPr>
        </p:nvSpPr>
        <p:spPr>
          <a:xfrm>
            <a:off x="311700" y="384225"/>
            <a:ext cx="8520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Extraindo a </a:t>
            </a:r>
            <a:r>
              <a:rPr lang="en-GB" sz="3000">
                <a:solidFill>
                  <a:schemeClr val="lt1"/>
                </a:solidFill>
              </a:rPr>
              <a:t>mensagem </a:t>
            </a:r>
            <a:r>
              <a:rPr b="1" lang="en-GB" sz="30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por LSB</a:t>
            </a:r>
            <a:endParaRPr b="1" sz="30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226" name="Google Shape;226;p37"/>
          <p:cNvSpPr txBox="1"/>
          <p:nvPr/>
        </p:nvSpPr>
        <p:spPr>
          <a:xfrm>
            <a:off x="1021400" y="2358950"/>
            <a:ext cx="53526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Pixel 1:  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1010010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1110110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1100010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800">
              <a:solidFill>
                <a:srgbClr val="EBC7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Pixel 2: 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1111001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1110110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1100001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800">
              <a:solidFill>
                <a:srgbClr val="EBC7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Pixel 3: 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0010001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0010001</a:t>
            </a:r>
            <a:r>
              <a:rPr lang="en-GB" sz="1800">
                <a:solidFill>
                  <a:srgbClr val="EBC7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11000000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27" name="Google Shape;227;p37"/>
          <p:cNvSpPr txBox="1"/>
          <p:nvPr/>
        </p:nvSpPr>
        <p:spPr>
          <a:xfrm>
            <a:off x="680925" y="1196475"/>
            <a:ext cx="7003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Imagem de 3 pixels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cxnSp>
        <p:nvCxnSpPr>
          <p:cNvPr id="228" name="Google Shape;228;p37"/>
          <p:cNvCxnSpPr/>
          <p:nvPr/>
        </p:nvCxnSpPr>
        <p:spPr>
          <a:xfrm>
            <a:off x="5816175" y="2820250"/>
            <a:ext cx="1179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37"/>
          <p:cNvSpPr txBox="1"/>
          <p:nvPr/>
        </p:nvSpPr>
        <p:spPr>
          <a:xfrm>
            <a:off x="7207725" y="2908600"/>
            <a:ext cx="1439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01101101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30" name="Google Shape;230;p37"/>
          <p:cNvSpPr txBox="1"/>
          <p:nvPr/>
        </p:nvSpPr>
        <p:spPr>
          <a:xfrm>
            <a:off x="7066125" y="2521000"/>
            <a:ext cx="15807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mensagem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8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 txBox="1"/>
          <p:nvPr>
            <p:ph type="title"/>
          </p:nvPr>
        </p:nvSpPr>
        <p:spPr>
          <a:xfrm>
            <a:off x="311688" y="445025"/>
            <a:ext cx="85206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</a:rPr>
              <a:t>Problemas com </a:t>
            </a:r>
            <a:r>
              <a:rPr b="1" lang="en-GB" sz="30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LS</a:t>
            </a:r>
            <a:r>
              <a:rPr lang="en-GB" sz="3000">
                <a:solidFill>
                  <a:schemeClr val="lt1"/>
                </a:solidFill>
              </a:rPr>
              <a:t>B</a:t>
            </a:r>
            <a:endParaRPr b="1" sz="30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237" name="Google Shape;237;p38"/>
          <p:cNvSpPr txBox="1"/>
          <p:nvPr>
            <p:ph idx="1" type="body"/>
          </p:nvPr>
        </p:nvSpPr>
        <p:spPr>
          <a:xfrm>
            <a:off x="311700" y="1333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rbitron"/>
              <a:buChar char="●"/>
            </a:pPr>
            <a:r>
              <a:rPr lang="en-GB"/>
              <a:t>Mensagem não tão protegida -&gt; pode ser criptografado</a:t>
            </a:r>
            <a:b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</a:b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rbitron"/>
              <a:buChar char="●"/>
            </a:pPr>
            <a:r>
              <a:rPr lang="en-GB"/>
              <a:t>Testes estatíscos revelam o uso de LSB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1572600" y="3510050"/>
            <a:ext cx="5998800" cy="5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Imagem sem esteganografia 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50" y="679313"/>
            <a:ext cx="7153275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 rotWithShape="1">
          <a:blip r:embed="rId4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idx="1" type="body"/>
          </p:nvPr>
        </p:nvSpPr>
        <p:spPr>
          <a:xfrm>
            <a:off x="1572600" y="3510050"/>
            <a:ext cx="5998800" cy="5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Imagem </a:t>
            </a:r>
            <a:r>
              <a:rPr lang="en-GB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com</a:t>
            </a: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 esteganografia 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250" name="Google Shape;250;p40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775" y="687850"/>
            <a:ext cx="721042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idx="1" type="body"/>
          </p:nvPr>
        </p:nvSpPr>
        <p:spPr>
          <a:xfrm>
            <a:off x="553500" y="4018100"/>
            <a:ext cx="4435800" cy="5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Parte com esteganografia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257" name="Google Shape;257;p41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775" y="687850"/>
            <a:ext cx="7210425" cy="266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41"/>
          <p:cNvCxnSpPr/>
          <p:nvPr/>
        </p:nvCxnSpPr>
        <p:spPr>
          <a:xfrm>
            <a:off x="2771400" y="588925"/>
            <a:ext cx="0" cy="3325500"/>
          </a:xfrm>
          <a:prstGeom prst="straightConnector1">
            <a:avLst/>
          </a:prstGeom>
          <a:noFill/>
          <a:ln cap="flat" cmpd="sng" w="38100">
            <a:solidFill>
              <a:srgbClr val="EBC7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2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2"/>
          <p:cNvSpPr txBox="1"/>
          <p:nvPr>
            <p:ph type="title"/>
          </p:nvPr>
        </p:nvSpPr>
        <p:spPr>
          <a:xfrm>
            <a:off x="311688" y="2005650"/>
            <a:ext cx="85206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Exemplo prático</a:t>
            </a:r>
            <a:endParaRPr b="1" sz="6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3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975" y="1246425"/>
            <a:ext cx="5626044" cy="32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3"/>
          <p:cNvSpPr txBox="1"/>
          <p:nvPr>
            <p:ph type="title"/>
          </p:nvPr>
        </p:nvSpPr>
        <p:spPr>
          <a:xfrm>
            <a:off x="1423313" y="419900"/>
            <a:ext cx="85206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Marca d’agua</a:t>
            </a:r>
            <a:endParaRPr b="1" sz="36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2059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Do grego: Steganos (escondida) + Graphein (escrita)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Ocultar</a:t>
            </a: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 uma mensagem dentro de outra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!= Criptografia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Esconder que a mensagem existe em primeiro lugar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107" name="Google Shape;107;p26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 txBox="1"/>
          <p:nvPr>
            <p:ph type="title"/>
          </p:nvPr>
        </p:nvSpPr>
        <p:spPr>
          <a:xfrm>
            <a:off x="311688" y="445025"/>
            <a:ext cx="85206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Esteganografia</a:t>
            </a:r>
            <a:endParaRPr b="1" sz="36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4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4"/>
          <p:cNvSpPr txBox="1"/>
          <p:nvPr>
            <p:ph type="title"/>
          </p:nvPr>
        </p:nvSpPr>
        <p:spPr>
          <a:xfrm>
            <a:off x="1423313" y="419900"/>
            <a:ext cx="85206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Marca d’agua escondida</a:t>
            </a:r>
            <a:endParaRPr b="1" sz="36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279" name="Google Shape;27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975" y="1246070"/>
            <a:ext cx="5626044" cy="32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3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5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5"/>
          <p:cNvSpPr txBox="1"/>
          <p:nvPr>
            <p:ph type="title"/>
          </p:nvPr>
        </p:nvSpPr>
        <p:spPr>
          <a:xfrm>
            <a:off x="311688" y="419904"/>
            <a:ext cx="85206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Marca d’agua escondida</a:t>
            </a:r>
            <a:endParaRPr b="1" sz="36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86" name="Google Shape;286;p45"/>
          <p:cNvSpPr txBox="1"/>
          <p:nvPr>
            <p:ph idx="1" type="body"/>
          </p:nvPr>
        </p:nvSpPr>
        <p:spPr>
          <a:xfrm>
            <a:off x="311700" y="2033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rbitron"/>
              <a:buChar char="●"/>
            </a:pP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Marca d’agua escondida → Usuário não sabe que ela está lá</a:t>
            </a:r>
            <a:b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</a:b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6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6"/>
          <p:cNvSpPr txBox="1"/>
          <p:nvPr>
            <p:ph type="title"/>
          </p:nvPr>
        </p:nvSpPr>
        <p:spPr>
          <a:xfrm>
            <a:off x="311688" y="419904"/>
            <a:ext cx="85206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Marca d’agua escondida</a:t>
            </a:r>
            <a:endParaRPr b="1" sz="36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311700" y="2033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rbitron"/>
              <a:buChar char="●"/>
            </a:pP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Marca d’agua escondida → Usuário não sabe que ela está lá</a:t>
            </a:r>
            <a:b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</a:b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rbitron"/>
              <a:buChar char="●"/>
            </a:pP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Informações sobre quem baixou a imagem (essa pessoa pode ser identificada se a imagem for vazada)</a:t>
            </a:r>
            <a:b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</a:b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7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7"/>
          <p:cNvSpPr txBox="1"/>
          <p:nvPr>
            <p:ph type="title"/>
          </p:nvPr>
        </p:nvSpPr>
        <p:spPr>
          <a:xfrm>
            <a:off x="311688" y="419904"/>
            <a:ext cx="85206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Marca d’agua escondida</a:t>
            </a:r>
            <a:endParaRPr b="1" sz="36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300" name="Google Shape;300;p47"/>
          <p:cNvSpPr txBox="1"/>
          <p:nvPr>
            <p:ph idx="1" type="body"/>
          </p:nvPr>
        </p:nvSpPr>
        <p:spPr>
          <a:xfrm>
            <a:off x="311700" y="2033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rbitron"/>
              <a:buChar char="●"/>
            </a:pP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Marca d’agua escondida → Usuário não sabe que ela está lá</a:t>
            </a:r>
            <a:b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</a:b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rbitron"/>
              <a:buChar char="●"/>
            </a:pP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Informações sobre quem baixou a imagem (essa pessoa pode ser identificada se a imagem for vazada)</a:t>
            </a:r>
            <a:b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</a:b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rbitron"/>
              <a:buChar char="●"/>
            </a:pP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Não está nos metadados do arquivo e é resistente a compressão (difícil de remover)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Zip e PDF</a:t>
            </a:r>
            <a:endParaRPr b="1" sz="4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306" name="Google Shape;3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906" y="1678950"/>
            <a:ext cx="1599675" cy="2063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7" name="Google Shape;307;p48"/>
          <p:cNvPicPr preferRelativeResize="0"/>
          <p:nvPr/>
        </p:nvPicPr>
        <p:blipFill rotWithShape="1">
          <a:blip r:embed="rId4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6882" y="1629770"/>
            <a:ext cx="2162199" cy="2162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48"/>
          <p:cNvCxnSpPr/>
          <p:nvPr/>
        </p:nvCxnSpPr>
        <p:spPr>
          <a:xfrm>
            <a:off x="3272329" y="2710863"/>
            <a:ext cx="2273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9"/>
          <p:cNvSpPr txBox="1"/>
          <p:nvPr>
            <p:ph idx="1" type="body"/>
          </p:nvPr>
        </p:nvSpPr>
        <p:spPr>
          <a:xfrm>
            <a:off x="311700" y="3783750"/>
            <a:ext cx="8520600" cy="12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chemeClr val="hlink"/>
                </a:solidFill>
                <a:latin typeface="Orbitron"/>
                <a:ea typeface="Orbitron"/>
                <a:cs typeface="Orbitron"/>
                <a:sym typeface="Orbitron"/>
                <a:hlinkClick r:id="rId3"/>
              </a:rPr>
              <a:t>https://github.com/filcab/pocorgtfo/blob/gh-pages/pocorgtfo01.pdf</a:t>
            </a:r>
            <a:endParaRPr sz="1400"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9"/>
          <p:cNvPicPr preferRelativeResize="0"/>
          <p:nvPr/>
        </p:nvPicPr>
        <p:blipFill rotWithShape="1">
          <a:blip r:embed="rId4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11663"/>
            <a:ext cx="8839200" cy="172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/>
          <p:nvPr>
            <p:ph idx="1" type="body"/>
          </p:nvPr>
        </p:nvSpPr>
        <p:spPr>
          <a:xfrm>
            <a:off x="311700" y="1222350"/>
            <a:ext cx="8520600" cy="25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latin typeface="Roboto Mono"/>
                <a:ea typeface="Roboto Mono"/>
                <a:cs typeface="Roboto Mono"/>
                <a:sym typeface="Roboto Mono"/>
              </a:rPr>
              <a:t>$ cat foo.pdf bar.zip foo.pdf &gt; baz.pdf</a:t>
            </a:r>
            <a:br>
              <a:rPr lang="en-GB" sz="24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sz="2400"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en-GB" sz="2400">
                <a:latin typeface="Roboto Mono"/>
                <a:ea typeface="Roboto Mono"/>
                <a:cs typeface="Roboto Mono"/>
                <a:sym typeface="Roboto Mono"/>
              </a:rPr>
              <a:t>zip -A</a:t>
            </a:r>
            <a:r>
              <a:rPr lang="en-GB" sz="2400">
                <a:latin typeface="Roboto Mono"/>
                <a:ea typeface="Roboto Mono"/>
                <a:cs typeface="Roboto Mono"/>
                <a:sym typeface="Roboto Mono"/>
              </a:rPr>
              <a:t> baz.pdf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23" name="Google Shape;323;p50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Foremost</a:t>
            </a:r>
            <a:endParaRPr sz="3600"/>
          </a:p>
        </p:txBody>
      </p:sp>
      <p:sp>
        <p:nvSpPr>
          <p:cNvPr id="329" name="Google Shape;329;p51"/>
          <p:cNvSpPr txBox="1"/>
          <p:nvPr>
            <p:ph idx="1" type="body"/>
          </p:nvPr>
        </p:nvSpPr>
        <p:spPr>
          <a:xfrm>
            <a:off x="311700" y="1154275"/>
            <a:ext cx="8520600" cy="34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Data Carver: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400"/>
              <a:t>Procura em blocos de 512 bytes</a:t>
            </a:r>
            <a:endParaRPr b="1" sz="2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400"/>
              <a:t>por cabeçalhos de arquivos</a:t>
            </a:r>
            <a:endParaRPr b="1" sz="2400"/>
          </a:p>
        </p:txBody>
      </p:sp>
      <p:pic>
        <p:nvPicPr>
          <p:cNvPr id="330" name="Google Shape;330;p51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577850"/>
            <a:ext cx="8520600" cy="39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COPYRIGHT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      This program is a work of the US Government. In accordance with 17 USC 105, copyright protection is not available for any work of the US Government.</a:t>
            </a:r>
            <a:endParaRPr/>
          </a:p>
        </p:txBody>
      </p:sp>
      <p:pic>
        <p:nvPicPr>
          <p:cNvPr id="336" name="Google Shape;336;p52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>
            <p:ph idx="1" type="body"/>
          </p:nvPr>
        </p:nvSpPr>
        <p:spPr>
          <a:xfrm>
            <a:off x="311700" y="1222350"/>
            <a:ext cx="8520600" cy="25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latin typeface="Roboto Mono"/>
                <a:ea typeface="Roboto Mono"/>
                <a:cs typeface="Roboto Mono"/>
                <a:sym typeface="Roboto Mono"/>
              </a:rPr>
              <a:t>$ foremost baz.pdf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2" name="Google Shape;342;p53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7"/>
          <p:cNvPicPr preferRelativeResize="0"/>
          <p:nvPr/>
        </p:nvPicPr>
        <p:blipFill rotWithShape="1">
          <a:blip r:embed="rId3">
            <a:alphaModFix/>
          </a:blip>
          <a:srcRect b="6924" l="0" r="0" t="0"/>
          <a:stretch/>
        </p:blipFill>
        <p:spPr>
          <a:xfrm>
            <a:off x="1077663" y="197425"/>
            <a:ext cx="6988675" cy="474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Esconder em áudio</a:t>
            </a:r>
            <a:endParaRPr sz="3600"/>
          </a:p>
        </p:txBody>
      </p:sp>
      <p:sp>
        <p:nvSpPr>
          <p:cNvPr id="348" name="Google Shape;348;p54"/>
          <p:cNvSpPr txBox="1"/>
          <p:nvPr>
            <p:ph idx="1" type="body"/>
          </p:nvPr>
        </p:nvSpPr>
        <p:spPr>
          <a:xfrm>
            <a:off x="311700" y="1154275"/>
            <a:ext cx="8520600" cy="34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Exemplo: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400"/>
              <a:t>-&gt; Imagem bmp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400"/>
              <a:t>-&gt; Spectrology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400"/>
              <a:t>-&gt; Transforma a imagem em música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400"/>
              <a:t>-&gt; Junta as duas músicas usando Audacity</a:t>
            </a:r>
            <a:endParaRPr b="1" sz="2400"/>
          </a:p>
        </p:txBody>
      </p:sp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311700" y="437400"/>
            <a:ext cx="8520600" cy="42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Obrigado!</a:t>
            </a:r>
            <a:endParaRPr b="1" sz="4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355" name="Google Shape;355;p55"/>
          <p:cNvSpPr txBox="1"/>
          <p:nvPr/>
        </p:nvSpPr>
        <p:spPr>
          <a:xfrm>
            <a:off x="2592000" y="3706825"/>
            <a:ext cx="3960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DISCLAIMER: Conteúdo apenas para fins educacionais</a:t>
            </a:r>
            <a:endParaRPr sz="600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356" name="Google Shape;356;p55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8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/>
          <p:nvPr>
            <p:ph type="title"/>
          </p:nvPr>
        </p:nvSpPr>
        <p:spPr>
          <a:xfrm>
            <a:off x="311688" y="445025"/>
            <a:ext cx="85206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Esconder informação em imagens</a:t>
            </a:r>
            <a:endParaRPr b="1" sz="36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120" name="Google Shape;120;p28"/>
          <p:cNvPicPr preferRelativeResize="0"/>
          <p:nvPr/>
        </p:nvPicPr>
        <p:blipFill rotWithShape="1">
          <a:blip r:embed="rId4">
            <a:alphaModFix/>
          </a:blip>
          <a:srcRect b="7398" l="10053" r="32336" t="0"/>
          <a:stretch/>
        </p:blipFill>
        <p:spPr>
          <a:xfrm>
            <a:off x="1550975" y="2787500"/>
            <a:ext cx="1621601" cy="173585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" name="Google Shape;121;p28"/>
          <p:cNvPicPr preferRelativeResize="0"/>
          <p:nvPr/>
        </p:nvPicPr>
        <p:blipFill rotWithShape="1">
          <a:blip r:embed="rId4">
            <a:alphaModFix/>
          </a:blip>
          <a:srcRect b="7398" l="10053" r="32336" t="0"/>
          <a:stretch/>
        </p:blipFill>
        <p:spPr>
          <a:xfrm>
            <a:off x="5971400" y="2787500"/>
            <a:ext cx="1621601" cy="173585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2" name="Google Shape;122;p28"/>
          <p:cNvCxnSpPr/>
          <p:nvPr/>
        </p:nvCxnSpPr>
        <p:spPr>
          <a:xfrm>
            <a:off x="3333888" y="3653175"/>
            <a:ext cx="2476200" cy="4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28"/>
          <p:cNvSpPr txBox="1"/>
          <p:nvPr/>
        </p:nvSpPr>
        <p:spPr>
          <a:xfrm>
            <a:off x="3655000" y="2223925"/>
            <a:ext cx="1712400" cy="8172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Informação confidencial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cxnSp>
        <p:nvCxnSpPr>
          <p:cNvPr id="124" name="Google Shape;124;p28"/>
          <p:cNvCxnSpPr>
            <a:stCxn id="123" idx="2"/>
          </p:cNvCxnSpPr>
          <p:nvPr/>
        </p:nvCxnSpPr>
        <p:spPr>
          <a:xfrm flipH="1" rot="-5400000">
            <a:off x="5016400" y="2535925"/>
            <a:ext cx="278400" cy="1288800"/>
          </a:xfrm>
          <a:prstGeom prst="bentConnector2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28"/>
          <p:cNvSpPr txBox="1"/>
          <p:nvPr/>
        </p:nvSpPr>
        <p:spPr>
          <a:xfrm>
            <a:off x="1434925" y="2295675"/>
            <a:ext cx="18537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Imagem original</a:t>
            </a:r>
            <a:endParaRPr sz="15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6" name="Google Shape;126;p28"/>
          <p:cNvSpPr txBox="1"/>
          <p:nvPr/>
        </p:nvSpPr>
        <p:spPr>
          <a:xfrm>
            <a:off x="5733775" y="2163150"/>
            <a:ext cx="22674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Imagem com a</a:t>
            </a:r>
            <a:endParaRPr sz="15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informação oculta</a:t>
            </a:r>
            <a:endParaRPr sz="15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9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9"/>
          <p:cNvPicPr preferRelativeResize="0"/>
          <p:nvPr/>
        </p:nvPicPr>
        <p:blipFill rotWithShape="1">
          <a:blip r:embed="rId4">
            <a:alphaModFix/>
          </a:blip>
          <a:srcRect b="7398" l="10053" r="32336" t="0"/>
          <a:stretch/>
        </p:blipFill>
        <p:spPr>
          <a:xfrm>
            <a:off x="1550975" y="1662600"/>
            <a:ext cx="1621601" cy="173585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9"/>
          <p:cNvPicPr preferRelativeResize="0"/>
          <p:nvPr/>
        </p:nvPicPr>
        <p:blipFill rotWithShape="1">
          <a:blip r:embed="rId4">
            <a:alphaModFix/>
          </a:blip>
          <a:srcRect b="7398" l="10053" r="32336" t="0"/>
          <a:stretch/>
        </p:blipFill>
        <p:spPr>
          <a:xfrm>
            <a:off x="5971400" y="1662600"/>
            <a:ext cx="1621601" cy="173585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4" name="Google Shape;134;p29"/>
          <p:cNvCxnSpPr/>
          <p:nvPr/>
        </p:nvCxnSpPr>
        <p:spPr>
          <a:xfrm>
            <a:off x="3333888" y="2528275"/>
            <a:ext cx="2476200" cy="4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9"/>
          <p:cNvSpPr txBox="1"/>
          <p:nvPr/>
        </p:nvSpPr>
        <p:spPr>
          <a:xfrm>
            <a:off x="3655000" y="1099025"/>
            <a:ext cx="1712400" cy="8172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Informação confidencial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cxnSp>
        <p:nvCxnSpPr>
          <p:cNvPr id="136" name="Google Shape;136;p29"/>
          <p:cNvCxnSpPr>
            <a:stCxn id="135" idx="2"/>
          </p:cNvCxnSpPr>
          <p:nvPr/>
        </p:nvCxnSpPr>
        <p:spPr>
          <a:xfrm flipH="1" rot="-5400000">
            <a:off x="5016400" y="1411025"/>
            <a:ext cx="278400" cy="1288800"/>
          </a:xfrm>
          <a:prstGeom prst="bentConnector2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9"/>
          <p:cNvSpPr txBox="1"/>
          <p:nvPr/>
        </p:nvSpPr>
        <p:spPr>
          <a:xfrm>
            <a:off x="1434925" y="1170775"/>
            <a:ext cx="18537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Imagem original</a:t>
            </a:r>
            <a:endParaRPr sz="15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38" name="Google Shape;138;p29"/>
          <p:cNvSpPr txBox="1"/>
          <p:nvPr/>
        </p:nvSpPr>
        <p:spPr>
          <a:xfrm>
            <a:off x="5733775" y="1038250"/>
            <a:ext cx="22674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Imagem com a</a:t>
            </a:r>
            <a:endParaRPr sz="15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informação oculta</a:t>
            </a:r>
            <a:endParaRPr sz="15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idx="1" type="body"/>
          </p:nvPr>
        </p:nvSpPr>
        <p:spPr>
          <a:xfrm>
            <a:off x="311700" y="1577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Método mais comum e popular nos dias de hoje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Esconder a informação nos bits menos significativos de uma imagem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144" name="Google Shape;144;p30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0"/>
          <p:cNvSpPr txBox="1"/>
          <p:nvPr>
            <p:ph type="title"/>
          </p:nvPr>
        </p:nvSpPr>
        <p:spPr>
          <a:xfrm>
            <a:off x="311688" y="445025"/>
            <a:ext cx="85206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LS</a:t>
            </a:r>
            <a:r>
              <a:rPr lang="en-GB" sz="3000">
                <a:solidFill>
                  <a:schemeClr val="lt1"/>
                </a:solidFill>
              </a:rPr>
              <a:t>B</a:t>
            </a:r>
            <a:r>
              <a:rPr b="1" lang="en-GB" sz="30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 - Least Significant Bits</a:t>
            </a:r>
            <a:endParaRPr b="1" sz="30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1"/>
          <p:cNvSpPr txBox="1"/>
          <p:nvPr>
            <p:ph type="title"/>
          </p:nvPr>
        </p:nvSpPr>
        <p:spPr>
          <a:xfrm>
            <a:off x="311700" y="384225"/>
            <a:ext cx="8520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Representação da imagem</a:t>
            </a:r>
            <a:endParaRPr b="1" sz="30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pic>
        <p:nvPicPr>
          <p:cNvPr id="152" name="Google Shape;152;p31"/>
          <p:cNvPicPr preferRelativeResize="0"/>
          <p:nvPr/>
        </p:nvPicPr>
        <p:blipFill rotWithShape="1">
          <a:blip r:embed="rId4">
            <a:alphaModFix/>
          </a:blip>
          <a:srcRect b="7398" l="10053" r="32336" t="0"/>
          <a:stretch/>
        </p:blipFill>
        <p:spPr>
          <a:xfrm>
            <a:off x="1465825" y="1267125"/>
            <a:ext cx="1496650" cy="16021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" name="Google Shape;153;p31"/>
          <p:cNvSpPr txBox="1"/>
          <p:nvPr/>
        </p:nvSpPr>
        <p:spPr>
          <a:xfrm>
            <a:off x="3307375" y="1659575"/>
            <a:ext cx="70038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= 01010111010….</a:t>
            </a:r>
            <a:endParaRPr sz="36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54" name="Google Shape;154;p31"/>
          <p:cNvSpPr txBox="1"/>
          <p:nvPr/>
        </p:nvSpPr>
        <p:spPr>
          <a:xfrm>
            <a:off x="3574900" y="2382825"/>
            <a:ext cx="70038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Imagens são apenas 0’s e 1’s</a:t>
            </a:r>
            <a:endParaRPr sz="1800">
              <a:solidFill>
                <a:srgbClr val="EBC700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cxnSp>
        <p:nvCxnSpPr>
          <p:cNvPr id="155" name="Google Shape;155;p31"/>
          <p:cNvCxnSpPr/>
          <p:nvPr/>
        </p:nvCxnSpPr>
        <p:spPr>
          <a:xfrm>
            <a:off x="2214150" y="3066325"/>
            <a:ext cx="0" cy="1277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31"/>
          <p:cNvCxnSpPr/>
          <p:nvPr/>
        </p:nvCxnSpPr>
        <p:spPr>
          <a:xfrm>
            <a:off x="2213050" y="4340975"/>
            <a:ext cx="8997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31"/>
          <p:cNvCxnSpPr/>
          <p:nvPr/>
        </p:nvCxnSpPr>
        <p:spPr>
          <a:xfrm>
            <a:off x="2213050" y="3578975"/>
            <a:ext cx="8997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31"/>
          <p:cNvSpPr txBox="1"/>
          <p:nvPr/>
        </p:nvSpPr>
        <p:spPr>
          <a:xfrm>
            <a:off x="3416850" y="3385475"/>
            <a:ext cx="16902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Cabeçalho 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59" name="Google Shape;159;p31"/>
          <p:cNvSpPr txBox="1"/>
          <p:nvPr/>
        </p:nvSpPr>
        <p:spPr>
          <a:xfrm>
            <a:off x="3416850" y="4118375"/>
            <a:ext cx="9729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Corpo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cxnSp>
        <p:nvCxnSpPr>
          <p:cNvPr id="160" name="Google Shape;160;p31"/>
          <p:cNvCxnSpPr/>
          <p:nvPr/>
        </p:nvCxnSpPr>
        <p:spPr>
          <a:xfrm>
            <a:off x="4523500" y="4334975"/>
            <a:ext cx="583500" cy="12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31"/>
          <p:cNvSpPr txBox="1"/>
          <p:nvPr/>
        </p:nvSpPr>
        <p:spPr>
          <a:xfrm>
            <a:off x="5240750" y="4118375"/>
            <a:ext cx="23589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Pixels da imagem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cxnSp>
        <p:nvCxnSpPr>
          <p:cNvPr id="162" name="Google Shape;162;p31"/>
          <p:cNvCxnSpPr/>
          <p:nvPr/>
        </p:nvCxnSpPr>
        <p:spPr>
          <a:xfrm>
            <a:off x="4967725" y="3653200"/>
            <a:ext cx="583500" cy="12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31"/>
          <p:cNvSpPr txBox="1"/>
          <p:nvPr/>
        </p:nvSpPr>
        <p:spPr>
          <a:xfrm>
            <a:off x="5684975" y="3356375"/>
            <a:ext cx="26931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Informações</a:t>
            </a: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 sobre a imagem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2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 txBox="1"/>
          <p:nvPr>
            <p:ph type="title"/>
          </p:nvPr>
        </p:nvSpPr>
        <p:spPr>
          <a:xfrm>
            <a:off x="311700" y="384225"/>
            <a:ext cx="8520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Representação da imagem</a:t>
            </a:r>
            <a:r>
              <a:rPr lang="en-GB" sz="3000">
                <a:solidFill>
                  <a:schemeClr val="lt1"/>
                </a:solidFill>
              </a:rPr>
              <a:t> (lossless)</a:t>
            </a:r>
            <a:endParaRPr b="1" sz="30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170" name="Google Shape;170;p32"/>
          <p:cNvSpPr/>
          <p:nvPr/>
        </p:nvSpPr>
        <p:spPr>
          <a:xfrm>
            <a:off x="2383350" y="1617200"/>
            <a:ext cx="4377300" cy="11796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2"/>
          <p:cNvSpPr txBox="1"/>
          <p:nvPr/>
        </p:nvSpPr>
        <p:spPr>
          <a:xfrm>
            <a:off x="3529350" y="1179475"/>
            <a:ext cx="24111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Pixel de 24 bits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cxnSp>
        <p:nvCxnSpPr>
          <p:cNvPr id="172" name="Google Shape;172;p32"/>
          <p:cNvCxnSpPr/>
          <p:nvPr/>
        </p:nvCxnSpPr>
        <p:spPr>
          <a:xfrm>
            <a:off x="3805935" y="1629375"/>
            <a:ext cx="0" cy="1167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32"/>
          <p:cNvCxnSpPr/>
          <p:nvPr/>
        </p:nvCxnSpPr>
        <p:spPr>
          <a:xfrm>
            <a:off x="5295888" y="1635860"/>
            <a:ext cx="0" cy="1167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32"/>
          <p:cNvSpPr txBox="1"/>
          <p:nvPr/>
        </p:nvSpPr>
        <p:spPr>
          <a:xfrm>
            <a:off x="2699450" y="2310300"/>
            <a:ext cx="890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8 bits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75" name="Google Shape;175;p32"/>
          <p:cNvSpPr txBox="1"/>
          <p:nvPr/>
        </p:nvSpPr>
        <p:spPr>
          <a:xfrm>
            <a:off x="4105550" y="2310300"/>
            <a:ext cx="890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8 bits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76" name="Google Shape;176;p32"/>
          <p:cNvSpPr txBox="1"/>
          <p:nvPr/>
        </p:nvSpPr>
        <p:spPr>
          <a:xfrm>
            <a:off x="5595556" y="2310310"/>
            <a:ext cx="890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8 bits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2728250" y="1847050"/>
            <a:ext cx="890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0000"/>
                </a:solidFill>
                <a:latin typeface="Orbitron"/>
                <a:ea typeface="Orbitron"/>
                <a:cs typeface="Orbitron"/>
                <a:sym typeface="Orbitron"/>
              </a:rPr>
              <a:t>Red</a:t>
            </a:r>
            <a:endParaRPr sz="2400">
              <a:solidFill>
                <a:srgbClr val="FF0000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78" name="Google Shape;178;p32"/>
          <p:cNvSpPr txBox="1"/>
          <p:nvPr/>
        </p:nvSpPr>
        <p:spPr>
          <a:xfrm>
            <a:off x="3992888" y="1847050"/>
            <a:ext cx="14157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FF00"/>
                </a:solidFill>
                <a:latin typeface="Orbitron"/>
                <a:ea typeface="Orbitron"/>
                <a:cs typeface="Orbitron"/>
                <a:sym typeface="Orbitron"/>
              </a:rPr>
              <a:t>Green</a:t>
            </a:r>
            <a:endParaRPr sz="2400">
              <a:solidFill>
                <a:srgbClr val="00FF00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5595575" y="1864079"/>
            <a:ext cx="1042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FF"/>
                </a:solidFill>
                <a:latin typeface="Orbitron"/>
                <a:ea typeface="Orbitron"/>
                <a:cs typeface="Orbitron"/>
                <a:sym typeface="Orbitron"/>
              </a:rPr>
              <a:t>Blue</a:t>
            </a:r>
            <a:endParaRPr sz="2400">
              <a:solidFill>
                <a:srgbClr val="0000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2436950" y="3146825"/>
            <a:ext cx="1415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00101011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3884750" y="3146825"/>
            <a:ext cx="1415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1</a:t>
            </a: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0001110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82" name="Google Shape;182;p32"/>
          <p:cNvSpPr txBox="1"/>
          <p:nvPr/>
        </p:nvSpPr>
        <p:spPr>
          <a:xfrm>
            <a:off x="5408750" y="3146825"/>
            <a:ext cx="1415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110</a:t>
            </a: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01111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384225"/>
            <a:ext cx="85206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Escondendo na imagem por LSB</a:t>
            </a:r>
            <a:endParaRPr b="1" sz="30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189" name="Google Shape;189;p33"/>
          <p:cNvSpPr txBox="1"/>
          <p:nvPr/>
        </p:nvSpPr>
        <p:spPr>
          <a:xfrm>
            <a:off x="1021400" y="2358950"/>
            <a:ext cx="70038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Pixel 1:  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10100101 11101100 11000100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Pixel 2: 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11110011 11101100 11000010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Pixel 3: </a:t>
            </a:r>
            <a:r>
              <a:rPr lang="en-GB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00100010 00100010 11000000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" name="Google Shape;190;p33"/>
          <p:cNvSpPr txBox="1"/>
          <p:nvPr/>
        </p:nvSpPr>
        <p:spPr>
          <a:xfrm>
            <a:off x="680925" y="1653675"/>
            <a:ext cx="70038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Mensagem: 01101101 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91" name="Google Shape;191;p33"/>
          <p:cNvSpPr txBox="1"/>
          <p:nvPr/>
        </p:nvSpPr>
        <p:spPr>
          <a:xfrm>
            <a:off x="680925" y="1196475"/>
            <a:ext cx="70038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Imagem de 3 </a:t>
            </a:r>
            <a:r>
              <a:rPr lang="en-GB" sz="1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pixels</a:t>
            </a:r>
            <a:endParaRPr sz="18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